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1" r:id="rId40"/>
    <p:sldId id="302" r:id="rId41"/>
    <p:sldId id="295" r:id="rId42"/>
    <p:sldId id="296" r:id="rId43"/>
    <p:sldId id="297" r:id="rId44"/>
    <p:sldId id="298" r:id="rId45"/>
    <p:sldId id="299" r:id="rId46"/>
    <p:sldId id="303" r:id="rId47"/>
    <p:sldId id="305" r:id="rId48"/>
    <p:sldId id="306" r:id="rId49"/>
    <p:sldId id="304" r:id="rId50"/>
    <p:sldId id="300" r:id="rId51"/>
    <p:sldId id="307" r:id="rId52"/>
    <p:sldId id="294" r:id="rId53"/>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1" d="100"/>
          <a:sy n="61"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099A0F26-E18A-4ABB-B303-043CFC15EE08}" type="datetimeFigureOut">
              <a:rPr lang="ar-JO" smtClean="0"/>
              <a:t>06/05/1439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7EF63E5-82BB-4FCF-A35B-687ABA6E607A}" type="slidenum">
              <a:rPr lang="ar-JO" smtClean="0"/>
              <a:t>‹nº›</a:t>
            </a:fld>
            <a:endParaRPr lang="ar-JO"/>
          </a:p>
        </p:txBody>
      </p:sp>
    </p:spTree>
    <p:extLst>
      <p:ext uri="{BB962C8B-B14F-4D97-AF65-F5344CB8AC3E}">
        <p14:creationId xmlns:p14="http://schemas.microsoft.com/office/powerpoint/2010/main" val="8662237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9A0F26-E18A-4ABB-B303-043CFC15EE08}" type="datetimeFigureOut">
              <a:rPr lang="ar-JO" smtClean="0"/>
              <a:t>06/05/1439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EF63E5-82BB-4FCF-A35B-687ABA6E607A}" type="slidenum">
              <a:rPr lang="ar-JO" smtClean="0"/>
              <a:t>‹nº›</a:t>
            </a:fld>
            <a:endParaRPr lang="ar-JO"/>
          </a:p>
        </p:txBody>
      </p:sp>
    </p:spTree>
    <p:extLst>
      <p:ext uri="{BB962C8B-B14F-4D97-AF65-F5344CB8AC3E}">
        <p14:creationId xmlns:p14="http://schemas.microsoft.com/office/powerpoint/2010/main" val="2239512672"/>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6" name="Picture 5"/>
          <p:cNvPicPr>
            <a:picLocks noChangeAspect="1"/>
          </p:cNvPicPr>
          <p:nvPr/>
        </p:nvPicPr>
        <p:blipFill>
          <a:blip r:embed="rId2"/>
          <a:stretch>
            <a:fillRect/>
          </a:stretch>
        </p:blipFill>
        <p:spPr>
          <a:xfrm>
            <a:off x="7695" y="9750"/>
            <a:ext cx="9128610" cy="6838500"/>
          </a:xfrm>
          <a:prstGeom prst="rect">
            <a:avLst/>
          </a:prstGeom>
        </p:spPr>
      </p:pic>
    </p:spTree>
    <p:extLst>
      <p:ext uri="{BB962C8B-B14F-4D97-AF65-F5344CB8AC3E}">
        <p14:creationId xmlns:p14="http://schemas.microsoft.com/office/powerpoint/2010/main" val="78040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SUSTAINABILITY –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695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u="sng"/>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88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31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02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536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a:t>Sustainability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098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a:t>SUSTAINABILITY –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150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628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a:t>How FoodQA partners can ensure sustainability of the project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1184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What is Sustainability Planning?</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396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What is Project’s Sustainability?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179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a:t>Why is Planning for Sustainability Important?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918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a:t>Why Do Sustainability Planning?</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154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z="2400" u="sng">
                <a:solidFill>
                  <a:schemeClr val="accent5">
                    <a:lumMod val="60000"/>
                    <a:lumOff val="40000"/>
                  </a:schemeClr>
                </a:solidFill>
              </a:rPr>
              <a:t>Sustainability Plan:</a:t>
            </a:r>
            <a:br>
              <a:rPr lang="en-US" sz="2400">
                <a:solidFill>
                  <a:schemeClr val="accent5">
                    <a:lumMod val="60000"/>
                    <a:lumOff val="40000"/>
                  </a:schemeClr>
                </a:solidFill>
              </a:rPr>
            </a:br>
            <a:br>
              <a:rPr lang="en-US" sz="2400">
                <a:solidFill>
                  <a:schemeClr val="accent5">
                    <a:lumMod val="60000"/>
                    <a:lumOff val="40000"/>
                  </a:schemeClr>
                </a:solidFill>
              </a:rPr>
            </a:br>
            <a:r>
              <a:rPr lang="en-US" sz="2000"/>
              <a:t>A written plan that describes the initiative’s priorities &amp; action steps</a:t>
            </a:r>
            <a:br>
              <a:rPr lang="en-US" sz="2400"/>
            </a:br>
            <a:br>
              <a:rPr lang="en-US" sz="2400"/>
            </a:br>
            <a:endParaRPr lang="en-US" sz="24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250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a:t>Planning for Sustainability: Key Questions</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325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a:t>Ensuring Sustainability for FoodQA project.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086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800"/>
              <a:t>Ensuring Sustainability for Food QA project through the following elements:</a:t>
            </a:r>
            <a:endParaRPr lang="en-US" sz="28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2160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345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228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961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102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ar-JO" sz="2400"/>
              <a:t>How to define a project’s sustainability in the field of Higher Education cooperation?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521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60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091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t>How elements  from 1-5 can ensure project’s sustainability?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422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193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699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49420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056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4218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t>How elements  from 6-10 can ensure project’s sustainability?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496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solidFill>
                  <a:schemeClr val="bg1"/>
                </a:solidFill>
              </a:rPr>
              <a:t>Development of sustainable plane implement by:</a:t>
            </a:r>
          </a:p>
        </p:txBody>
      </p:sp>
      <p:sp>
        <p:nvSpPr>
          <p:cNvPr id="4" name="Rectangle 3"/>
          <p:cNvSpPr/>
          <p:nvPr/>
        </p:nvSpPr>
        <p:spPr>
          <a:xfrm>
            <a:off x="651164" y="1417638"/>
            <a:ext cx="7800109" cy="4708981"/>
          </a:xfrm>
          <a:prstGeom prst="rect">
            <a:avLst/>
          </a:prstGeom>
        </p:spPr>
        <p:txBody>
          <a:bodyPr wrap="square">
            <a:spAutoFit/>
          </a:bodyPr>
          <a:lstStyle/>
          <a:p>
            <a:pPr algn="l" rtl="0"/>
            <a:r>
              <a:rPr lang="en-US" dirty="0">
                <a:solidFill>
                  <a:schemeClr val="bg1"/>
                </a:solidFill>
              </a:rPr>
              <a:t>1</a:t>
            </a:r>
            <a:r>
              <a:rPr lang="en-US" sz="2000" dirty="0">
                <a:solidFill>
                  <a:schemeClr val="bg1"/>
                </a:solidFill>
              </a:rPr>
              <a:t>) Description for post project action continuity, </a:t>
            </a:r>
          </a:p>
          <a:p>
            <a:pPr algn="l" rtl="0"/>
            <a:r>
              <a:rPr lang="en-US" sz="2000" dirty="0">
                <a:solidFill>
                  <a:schemeClr val="bg1"/>
                </a:solidFill>
              </a:rPr>
              <a:t>2) Clear listing of activities to be done and the cost/sponsor of these after the end of the project, </a:t>
            </a:r>
          </a:p>
          <a:p>
            <a:pPr algn="l" rtl="0"/>
            <a:r>
              <a:rPr lang="en-US" sz="2000" dirty="0">
                <a:solidFill>
                  <a:schemeClr val="bg1"/>
                </a:solidFill>
              </a:rPr>
              <a:t>3) Reviewing of the implantation of a frame work that ensure and realize the perfectness of the following pillars in activities of all partners: independence, self-reliance, self-sustaining, lasting, institutionalization, mainstreaming, continuation, durability, maintenance, reutilization, stabilization.</a:t>
            </a:r>
          </a:p>
          <a:p>
            <a:pPr algn="l" rtl="0"/>
            <a:r>
              <a:rPr lang="en-US" sz="2000" dirty="0">
                <a:solidFill>
                  <a:schemeClr val="bg1"/>
                </a:solidFill>
              </a:rPr>
              <a:t>4) Designing a frame work that ensure and realize the perfectness of the following pillars in the activities of all partners: adoption, appropriation, consolidation, integration, longevity, permanence, perpetuation, persistence, survival, viability, devolution, graduation.</a:t>
            </a:r>
          </a:p>
          <a:p>
            <a:pPr algn="l" rtl="0"/>
            <a:r>
              <a:rPr lang="en-US" sz="2000" dirty="0">
                <a:solidFill>
                  <a:schemeClr val="bg1"/>
                </a:solidFill>
              </a:rPr>
              <a:t>5) Reach consensus on a project’s exit strategies from the beginning based on greed upon sustainability criteria;</a:t>
            </a:r>
          </a:p>
          <a:p>
            <a:pPr algn="l" rtl="0"/>
            <a:r>
              <a:rPr lang="en-US" sz="2000" dirty="0">
                <a:solidFill>
                  <a:schemeClr val="bg1"/>
                </a:solidFill>
              </a:rPr>
              <a:t>6) Develop a results-oriented sustainability strategy;</a:t>
            </a:r>
          </a:p>
        </p:txBody>
      </p:sp>
    </p:spTree>
    <p:extLst>
      <p:ext uri="{BB962C8B-B14F-4D97-AF65-F5344CB8AC3E}">
        <p14:creationId xmlns:p14="http://schemas.microsoft.com/office/powerpoint/2010/main" val="288735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2800"/>
              <a:t>Sustainable Project VS Non-Sustainable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2376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182" y="3156384"/>
            <a:ext cx="8229600" cy="1143000"/>
          </a:xfrm>
        </p:spPr>
        <p:txBody>
          <a:bodyPr/>
          <a:lstStyle/>
          <a:p>
            <a:r>
              <a:rPr lang="en-US" dirty="0">
                <a:solidFill>
                  <a:schemeClr val="bg1"/>
                </a:solidFill>
              </a:rPr>
              <a:t>Just Sustainability Plan</a:t>
            </a:r>
          </a:p>
        </p:txBody>
      </p:sp>
    </p:spTree>
    <p:extLst>
      <p:ext uri="{BB962C8B-B14F-4D97-AF65-F5344CB8AC3E}">
        <p14:creationId xmlns:p14="http://schemas.microsoft.com/office/powerpoint/2010/main" val="2505031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4" y="2369127"/>
            <a:ext cx="8229600" cy="3671454"/>
          </a:xfrm>
        </p:spPr>
        <p:txBody>
          <a:bodyPr>
            <a:noAutofit/>
          </a:bodyPr>
          <a:lstStyle/>
          <a:p>
            <a:pPr algn="just"/>
            <a:r>
              <a:rPr lang="en-US" sz="2800" dirty="0">
                <a:solidFill>
                  <a:schemeClr val="bg1"/>
                </a:solidFill>
              </a:rPr>
              <a:t>1- Selected staff and students will receive comprehensive and specialized training on food quality and safety topics under the supervision of our  European parties. They will be responsible for transferring the acquired skills and knowledge to students, staff and faculty members at JUST and to local community representing food industry professionals from various food companies.</a:t>
            </a: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5" name="Down Arrow Callout 4"/>
          <p:cNvSpPr/>
          <p:nvPr/>
        </p:nvSpPr>
        <p:spPr>
          <a:xfrm>
            <a:off x="1108363" y="318655"/>
            <a:ext cx="7259782" cy="1634836"/>
          </a:xfrm>
          <a:prstGeom prst="down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b="1" dirty="0">
              <a:solidFill>
                <a:prstClr val="white"/>
              </a:solidFill>
            </a:endParaRPr>
          </a:p>
          <a:p>
            <a:pPr algn="ctr"/>
            <a:endParaRPr lang="en-US" sz="2400" b="1" dirty="0">
              <a:solidFill>
                <a:prstClr val="white"/>
              </a:solidFill>
            </a:endParaRPr>
          </a:p>
          <a:p>
            <a:pPr algn="ctr"/>
            <a:r>
              <a:rPr lang="en-US" sz="2400" b="1" dirty="0">
                <a:solidFill>
                  <a:prstClr val="white"/>
                </a:solidFill>
              </a:rPr>
              <a:t>A)The main activities of Food Safety and Quality Center.</a:t>
            </a:r>
            <a:br>
              <a:rPr lang="en-US" sz="2400" b="1" dirty="0">
                <a:solidFill>
                  <a:prstClr val="white"/>
                </a:solidFill>
              </a:rPr>
            </a:br>
            <a:br>
              <a:rPr lang="en-US" sz="2400" b="1" dirty="0">
                <a:solidFill>
                  <a:prstClr val="white"/>
                </a:solidFill>
              </a:rPr>
            </a:br>
            <a:endParaRPr lang="en-US" sz="2400" dirty="0"/>
          </a:p>
        </p:txBody>
      </p:sp>
    </p:spTree>
    <p:extLst>
      <p:ext uri="{BB962C8B-B14F-4D97-AF65-F5344CB8AC3E}">
        <p14:creationId xmlns:p14="http://schemas.microsoft.com/office/powerpoint/2010/main" val="320175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4" name="Rectangle 3"/>
          <p:cNvSpPr/>
          <p:nvPr/>
        </p:nvSpPr>
        <p:spPr>
          <a:xfrm>
            <a:off x="1496290" y="846138"/>
            <a:ext cx="6400801" cy="1815882"/>
          </a:xfrm>
          <a:prstGeom prst="rect">
            <a:avLst/>
          </a:prstGeom>
        </p:spPr>
        <p:txBody>
          <a:bodyPr wrap="square">
            <a:spAutoFit/>
          </a:bodyPr>
          <a:lstStyle/>
          <a:p>
            <a:pPr lvl="0" algn="l" rtl="0">
              <a:spcBef>
                <a:spcPct val="20000"/>
              </a:spcBef>
            </a:pPr>
            <a:r>
              <a:rPr lang="en-US" sz="2800" dirty="0">
                <a:solidFill>
                  <a:schemeClr val="bg1"/>
                </a:solidFill>
                <a:latin typeface="Times New Roman" panose="02020603050405020304" pitchFamily="18" charset="0"/>
                <a:cs typeface="Times New Roman" panose="02020603050405020304" pitchFamily="18" charset="0"/>
              </a:rPr>
              <a:t>2- The center will establish and sustain collaboration with food industry and Jordan Food and Drug Administration (FDA) through :</a:t>
            </a:r>
          </a:p>
        </p:txBody>
      </p:sp>
      <p:sp>
        <p:nvSpPr>
          <p:cNvPr id="5" name="Rounded Rectangle 4"/>
          <p:cNvSpPr/>
          <p:nvPr/>
        </p:nvSpPr>
        <p:spPr>
          <a:xfrm>
            <a:off x="1149927" y="2662020"/>
            <a:ext cx="6456219" cy="36160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p:cNvSpPr/>
          <p:nvPr/>
        </p:nvSpPr>
        <p:spPr>
          <a:xfrm>
            <a:off x="1302327" y="2814420"/>
            <a:ext cx="6456219" cy="3616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lvl="0" indent="-457200" algn="l" rtl="0">
              <a:spcBef>
                <a:spcPct val="20000"/>
              </a:spcBef>
              <a:buFontTx/>
              <a:buChar char="-"/>
            </a:pPr>
            <a:r>
              <a:rPr lang="en-US" sz="2800" dirty="0">
                <a:solidFill>
                  <a:prstClr val="white"/>
                </a:solidFill>
                <a:latin typeface="Times New Roman" panose="02020603050405020304" pitchFamily="18" charset="0"/>
                <a:cs typeface="Times New Roman" panose="02020603050405020304" pitchFamily="18" charset="0"/>
              </a:rPr>
              <a:t>supporting faculty research and consultation with food industry </a:t>
            </a:r>
          </a:p>
          <a:p>
            <a:pPr marL="457200" lvl="0" indent="-457200" algn="l" rtl="0">
              <a:spcBef>
                <a:spcPct val="20000"/>
              </a:spcBef>
              <a:buFontTx/>
              <a:buChar char="-"/>
            </a:pPr>
            <a:r>
              <a:rPr lang="en-US" sz="2800" dirty="0">
                <a:solidFill>
                  <a:prstClr val="white"/>
                </a:solidFill>
                <a:latin typeface="Times New Roman" panose="02020603050405020304" pitchFamily="18" charset="0"/>
                <a:cs typeface="Times New Roman" panose="02020603050405020304" pitchFamily="18" charset="0"/>
              </a:rPr>
              <a:t>supporting faculty staff in both faculty of Agriculture and Faculty of Engineering to conduct audits for food quality and safety certifications such as ISO, HACCP, etc. </a:t>
            </a:r>
            <a:br>
              <a:rPr lang="en-US" sz="2800" dirty="0">
                <a:solidFill>
                  <a:prstClr val="white"/>
                </a:solidFill>
                <a:latin typeface="Times New Roman" panose="02020603050405020304" pitchFamily="18" charset="0"/>
                <a:cs typeface="Times New Roman" panose="02020603050405020304" pitchFamily="18" charset="0"/>
              </a:rPr>
            </a:b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15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3" name="Rectangle 2"/>
          <p:cNvSpPr/>
          <p:nvPr/>
        </p:nvSpPr>
        <p:spPr>
          <a:xfrm>
            <a:off x="962891" y="1904478"/>
            <a:ext cx="7218218" cy="3539430"/>
          </a:xfrm>
          <a:prstGeom prst="rect">
            <a:avLst/>
          </a:prstGeom>
        </p:spPr>
        <p:txBody>
          <a:bodyPr wrap="square">
            <a:spAutoFit/>
          </a:bodyPr>
          <a:lstStyle/>
          <a:p>
            <a:pPr marL="465138" lvl="0" indent="-465138" algn="l" rtl="0">
              <a:spcBef>
                <a:spcPct val="20000"/>
              </a:spcBef>
            </a:pPr>
            <a:r>
              <a:rPr lang="en-US" sz="2800" dirty="0">
                <a:solidFill>
                  <a:schemeClr val="bg1"/>
                </a:solidFill>
                <a:latin typeface="Times New Roman" panose="02020603050405020304" pitchFamily="18" charset="0"/>
                <a:cs typeface="Times New Roman" panose="02020603050405020304" pitchFamily="18" charset="0"/>
              </a:rPr>
              <a:t>3-The center will establish collaboration with food industry and FDA by faculty supervision of graduate students to solve specific local food industry problems. Such cooperation will involve students visits to local companies and involvement in problem identification and solution.</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748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3" name="Rectangle 2"/>
          <p:cNvSpPr/>
          <p:nvPr/>
        </p:nvSpPr>
        <p:spPr>
          <a:xfrm>
            <a:off x="616527" y="1695310"/>
            <a:ext cx="7910945" cy="4093428"/>
          </a:xfrm>
          <a:prstGeom prst="rect">
            <a:avLst/>
          </a:prstGeom>
        </p:spPr>
        <p:txBody>
          <a:bodyPr wrap="square">
            <a:spAutoFit/>
          </a:bodyPr>
          <a:lstStyle/>
          <a:p>
            <a:pPr algn="l"/>
            <a:endParaRPr lang="en-US" sz="2000" dirty="0">
              <a:solidFill>
                <a:schemeClr val="bg1"/>
              </a:solidFill>
              <a:latin typeface="Times New Roman" panose="02020603050405020304" pitchFamily="18" charset="0"/>
              <a:cs typeface="Times New Roman" panose="02020603050405020304" pitchFamily="18" charset="0"/>
            </a:endParaRPr>
          </a:p>
          <a:p>
            <a:pPr algn="l"/>
            <a:endParaRPr lang="en-US" sz="2000" dirty="0">
              <a:solidFill>
                <a:schemeClr val="bg1"/>
              </a:solidFill>
              <a:latin typeface="Times New Roman" panose="02020603050405020304" pitchFamily="18" charset="0"/>
              <a:cs typeface="Times New Roman" panose="02020603050405020304" pitchFamily="18" charset="0"/>
            </a:endParaRPr>
          </a:p>
          <a:p>
            <a:pPr algn="l"/>
            <a:r>
              <a:rPr lang="en-US" sz="2000" dirty="0">
                <a:solidFill>
                  <a:schemeClr val="bg1"/>
                </a:solidFill>
                <a:latin typeface="Times New Roman" panose="02020603050405020304" pitchFamily="18" charset="0"/>
                <a:cs typeface="Times New Roman" panose="02020603050405020304" pitchFamily="18" charset="0"/>
              </a:rPr>
              <a:t>4-The food industry to get access to services and consultations by highly qualified faculty members in faculties of Agriculture, Engineering and Veterinary medicine to improve food manufacturing, equipment and plants design and development and operational practices to meet high quality standards.</a:t>
            </a:r>
          </a:p>
          <a:p>
            <a:pPr algn="l"/>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5- food industry to get access to professional training materials including: videos, posters and brochures concerning good manufacturing practices (GMP's) related to various food industries.</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a:p>
            <a:pPr algn="l"/>
            <a:endParaRPr lang="en-US" sz="2000" dirty="0"/>
          </a:p>
        </p:txBody>
      </p:sp>
      <p:sp>
        <p:nvSpPr>
          <p:cNvPr id="4" name="Snip Diagonal Corner Rectangle 3"/>
          <p:cNvSpPr/>
          <p:nvPr/>
        </p:nvSpPr>
        <p:spPr>
          <a:xfrm>
            <a:off x="1177636" y="445948"/>
            <a:ext cx="7079673" cy="1249362"/>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And also the activity of Food center we help:</a:t>
            </a:r>
          </a:p>
        </p:txBody>
      </p:sp>
    </p:spTree>
    <p:extLst>
      <p:ext uri="{BB962C8B-B14F-4D97-AF65-F5344CB8AC3E}">
        <p14:creationId xmlns:p14="http://schemas.microsoft.com/office/powerpoint/2010/main" val="504023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a:spcBef>
                <a:spcPct val="20000"/>
              </a:spcBef>
            </a:pPr>
            <a:r>
              <a:rPr lang="en-US" sz="3200" dirty="0">
                <a:solidFill>
                  <a:schemeClr val="accent6">
                    <a:lumMod val="75000"/>
                  </a:schemeClr>
                </a:solidFill>
                <a:latin typeface="Times New Roman" panose="02020603050405020304" pitchFamily="18" charset="0"/>
                <a:ea typeface="+mn-ea"/>
                <a:cs typeface="Times New Roman" panose="02020603050405020304" pitchFamily="18" charset="0"/>
              </a:rPr>
              <a:t>B.</a:t>
            </a:r>
            <a: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t> Institutional support and infrastructure</a:t>
            </a: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endParaRPr lang="en-US" dirty="0">
              <a:solidFill>
                <a:schemeClr val="accent6">
                  <a:lumMod val="75000"/>
                </a:schemeClr>
              </a:solidFill>
            </a:endParaRPr>
          </a:p>
        </p:txBody>
      </p:sp>
      <p:sp>
        <p:nvSpPr>
          <p:cNvPr id="7" name="Wave 6"/>
          <p:cNvSpPr/>
          <p:nvPr/>
        </p:nvSpPr>
        <p:spPr>
          <a:xfrm>
            <a:off x="609600" y="1163781"/>
            <a:ext cx="8229600" cy="5056909"/>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a:r>
              <a:rPr lang="en-US" sz="2400" dirty="0"/>
              <a:t>1- The Food Safety and Quality center will be administered by the department of Nutrition and Food Technology, Faculty of Agriculture. </a:t>
            </a:r>
          </a:p>
          <a:p>
            <a:pPr algn="l"/>
            <a:r>
              <a:rPr lang="en-US" sz="2400" dirty="0"/>
              <a:t>2- The center will have access to several laboratories and research centers at JUST, including but not limited to:</a:t>
            </a:r>
            <a:br>
              <a:rPr lang="en-US" sz="2400" dirty="0"/>
            </a:br>
            <a:endParaRPr lang="en-US" sz="2400" dirty="0"/>
          </a:p>
          <a:p>
            <a:pPr marL="457200" indent="-457200" algn="l" rtl="0">
              <a:buFont typeface="+mj-lt"/>
              <a:buAutoNum type="arabicPeriod"/>
            </a:pPr>
            <a:r>
              <a:rPr lang="en-US" sz="2400" dirty="0"/>
              <a:t> Dept. of Nutrition and Food Technology labs</a:t>
            </a:r>
          </a:p>
          <a:p>
            <a:pPr marL="457200" indent="-457200" algn="l" rtl="0">
              <a:buFont typeface="+mj-lt"/>
              <a:buAutoNum type="arabicPeriod"/>
            </a:pPr>
            <a:r>
              <a:rPr lang="en-US" sz="2400" dirty="0"/>
              <a:t>Pilot plant at the Faculty of Agriculture</a:t>
            </a:r>
          </a:p>
          <a:p>
            <a:pPr marL="457200" indent="-457200" algn="l" rtl="0">
              <a:buFont typeface="+mj-lt"/>
              <a:buAutoNum type="arabicPeriod"/>
            </a:pPr>
            <a:r>
              <a:rPr lang="en-US" sz="2400" dirty="0"/>
              <a:t>Unit operations pilot plant at Chemical Engineering dept.</a:t>
            </a:r>
          </a:p>
          <a:p>
            <a:pPr marL="457200" indent="-457200" algn="l" rtl="0">
              <a:buFont typeface="+mj-lt"/>
              <a:buAutoNum type="arabicPeriod"/>
            </a:pPr>
            <a:r>
              <a:rPr lang="en-US" sz="2400" dirty="0"/>
              <a:t>University central analysis labs</a:t>
            </a:r>
          </a:p>
          <a:p>
            <a:pPr marL="457200" indent="-457200" algn="l" rtl="0">
              <a:buFont typeface="+mj-lt"/>
              <a:buAutoNum type="arabicPeriod"/>
            </a:pPr>
            <a:r>
              <a:rPr lang="en-US" sz="2400" dirty="0"/>
              <a:t>Pharmaceutical Research Center</a:t>
            </a:r>
          </a:p>
          <a:p>
            <a:pPr marL="457200" indent="-457200" algn="l" rtl="0">
              <a:buFont typeface="+mj-lt"/>
              <a:buAutoNum type="arabicPeriod"/>
            </a:pPr>
            <a:r>
              <a:rPr lang="en-US" sz="2400" dirty="0"/>
              <a:t>Nanotechnology institute</a:t>
            </a:r>
          </a:p>
          <a:p>
            <a:pPr algn="l"/>
            <a:r>
              <a:rPr lang="en-US" sz="2400" dirty="0"/>
              <a:t> </a:t>
            </a:r>
          </a:p>
        </p:txBody>
      </p:sp>
    </p:spTree>
    <p:extLst>
      <p:ext uri="{BB962C8B-B14F-4D97-AF65-F5344CB8AC3E}">
        <p14:creationId xmlns:p14="http://schemas.microsoft.com/office/powerpoint/2010/main" val="1523776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055" y="2867891"/>
            <a:ext cx="8077200" cy="1570037"/>
          </a:xfrm>
        </p:spPr>
        <p:txBody>
          <a:bodyPr>
            <a:normAutofit fontScale="90000"/>
          </a:bodyPr>
          <a:lstStyle/>
          <a:p>
            <a:pPr lvl="0" rtl="0">
              <a:spcBef>
                <a:spcPct val="20000"/>
              </a:spcBef>
            </a:pPr>
            <a: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t>C. Financial resources and financial sustainability</a:t>
            </a: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r>
              <a:rPr lang="en-US" sz="3200" dirty="0">
                <a:solidFill>
                  <a:prstClr val="black">
                    <a:tint val="75000"/>
                  </a:prstClr>
                </a:solidFill>
                <a:ea typeface="+mn-ea"/>
                <a:cs typeface="+mn-cs"/>
              </a:rPr>
              <a:t> </a:t>
            </a:r>
            <a:r>
              <a:rPr lang="en-US" sz="3200" dirty="0">
                <a:solidFill>
                  <a:schemeClr val="bg1"/>
                </a:solidFill>
                <a:latin typeface="Times New Roman" panose="02020603050405020304" pitchFamily="18" charset="0"/>
                <a:ea typeface="+mn-ea"/>
                <a:cs typeface="Times New Roman" panose="02020603050405020304" pitchFamily="18" charset="0"/>
              </a:rPr>
              <a:t>Financial resources for specialized consultations and other R&amp;D activities will be secured from various sources inside and outside the university.</a:t>
            </a:r>
            <a:br>
              <a:rPr lang="en-US" sz="3200" dirty="0">
                <a:solidFill>
                  <a:schemeClr val="bg1"/>
                </a:solidFill>
                <a:latin typeface="Times New Roman" panose="02020603050405020304" pitchFamily="18" charset="0"/>
                <a:ea typeface="+mn-ea"/>
                <a:cs typeface="Times New Roman" panose="02020603050405020304" pitchFamily="18" charset="0"/>
              </a:rPr>
            </a:br>
            <a:r>
              <a:rPr lang="en-US" sz="3200" dirty="0">
                <a:solidFill>
                  <a:schemeClr val="bg1"/>
                </a:solidFill>
                <a:latin typeface="Times New Roman" panose="02020603050405020304" pitchFamily="18" charset="0"/>
                <a:ea typeface="+mn-ea"/>
                <a:cs typeface="Times New Roman" panose="02020603050405020304" pitchFamily="18" charset="0"/>
              </a:rPr>
              <a:t>Those may include but not limited to: deanship of scientific research, higher council of science and technology, scientific research fund at the Mistry of higher education and scientific research as well as many other funding agency.</a:t>
            </a:r>
            <a:br>
              <a:rPr lang="en-US" sz="3200" dirty="0">
                <a:solidFill>
                  <a:schemeClr val="bg1"/>
                </a:solidFill>
                <a:latin typeface="Times New Roman" panose="02020603050405020304" pitchFamily="18" charset="0"/>
                <a:ea typeface="+mn-ea"/>
                <a:cs typeface="Times New Roman" panose="02020603050405020304" pitchFamily="18" charset="0"/>
              </a:rPr>
            </a:br>
            <a:br>
              <a:rPr lang="en-US" sz="32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Tree>
    <p:extLst>
      <p:ext uri="{BB962C8B-B14F-4D97-AF65-F5344CB8AC3E}">
        <p14:creationId xmlns:p14="http://schemas.microsoft.com/office/powerpoint/2010/main" val="149182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893"/>
            <a:ext cx="8229600" cy="1143000"/>
          </a:xfrm>
        </p:spPr>
        <p:txBody>
          <a:bodyPr>
            <a:normAutofit fontScale="90000"/>
          </a:bodyPr>
          <a:lstStyle/>
          <a:p>
            <a:r>
              <a:rPr lang="en-US" b="1" dirty="0" err="1">
                <a:solidFill>
                  <a:schemeClr val="bg1"/>
                </a:solidFill>
              </a:rPr>
              <a:t>Jerash</a:t>
            </a:r>
            <a:r>
              <a:rPr lang="en-US" b="1" dirty="0">
                <a:solidFill>
                  <a:schemeClr val="bg1"/>
                </a:solidFill>
              </a:rPr>
              <a:t> University- Sustainability plan </a:t>
            </a:r>
          </a:p>
        </p:txBody>
      </p:sp>
    </p:spTree>
    <p:extLst>
      <p:ext uri="{BB962C8B-B14F-4D97-AF65-F5344CB8AC3E}">
        <p14:creationId xmlns:p14="http://schemas.microsoft.com/office/powerpoint/2010/main" val="2582298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439" y="1086132"/>
            <a:ext cx="8313122" cy="4912886"/>
          </a:xfrm>
          <a:prstGeom prst="rect">
            <a:avLst/>
          </a:prstGeom>
        </p:spPr>
      </p:pic>
    </p:spTree>
    <p:extLst>
      <p:ext uri="{BB962C8B-B14F-4D97-AF65-F5344CB8AC3E}">
        <p14:creationId xmlns:p14="http://schemas.microsoft.com/office/powerpoint/2010/main" val="718711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745692"/>
            <a:ext cx="8229600" cy="1143000"/>
          </a:xfrm>
        </p:spPr>
        <p:txBody>
          <a:bodyPr>
            <a:noAutofit/>
          </a:bodyPr>
          <a:lstStyle/>
          <a:p>
            <a:r>
              <a:rPr lang="en-US" sz="2400" dirty="0"/>
              <a:t>JU Sustainability Plan recognizes that creating a sustainable campus strengthens our core research and teaching mission, and it acknowledges that the challenges before us are complex and interconnected, demanding an ever-developing approach to sustainability.</a:t>
            </a:r>
          </a:p>
        </p:txBody>
      </p:sp>
      <p:sp>
        <p:nvSpPr>
          <p:cNvPr id="3" name="Rectangle 2"/>
          <p:cNvSpPr/>
          <p:nvPr/>
        </p:nvSpPr>
        <p:spPr>
          <a:xfrm>
            <a:off x="824420" y="2607025"/>
            <a:ext cx="3003002" cy="461665"/>
          </a:xfrm>
          <a:prstGeom prst="rect">
            <a:avLst/>
          </a:prstGeom>
        </p:spPr>
        <p:txBody>
          <a:bodyPr wrap="none">
            <a:spAutoFit/>
          </a:bodyPr>
          <a:lstStyle/>
          <a:p>
            <a:pPr algn="l" rtl="0"/>
            <a:r>
              <a:rPr lang="en-US" dirty="0"/>
              <a:t>•</a:t>
            </a:r>
            <a:r>
              <a:rPr lang="en-US" sz="2400" dirty="0"/>
              <a:t>How we can do that? </a:t>
            </a:r>
          </a:p>
        </p:txBody>
      </p:sp>
      <p:pic>
        <p:nvPicPr>
          <p:cNvPr id="4" name="Picture 3"/>
          <p:cNvPicPr>
            <a:picLocks noChangeAspect="1"/>
          </p:cNvPicPr>
          <p:nvPr/>
        </p:nvPicPr>
        <p:blipFill>
          <a:blip r:embed="rId2"/>
          <a:stretch>
            <a:fillRect/>
          </a:stretch>
        </p:blipFill>
        <p:spPr>
          <a:xfrm>
            <a:off x="2596384" y="2607025"/>
            <a:ext cx="5419814" cy="3816427"/>
          </a:xfrm>
          <a:prstGeom prst="rect">
            <a:avLst/>
          </a:prstGeom>
        </p:spPr>
      </p:pic>
    </p:spTree>
    <p:extLst>
      <p:ext uri="{BB962C8B-B14F-4D97-AF65-F5344CB8AC3E}">
        <p14:creationId xmlns:p14="http://schemas.microsoft.com/office/powerpoint/2010/main" val="320688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just"/>
            <a:r>
              <a:rPr lang="en-US" altLang="ar-JO" sz="1600"/>
              <a:t>A project can therefore be considered as sustainable if relevant activities are pursued and outputs are maintained or developed after the end of the EU funding (i.e. duration of new courses, up-dating of new tools).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0860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0092086"/>
              </p:ext>
            </p:extLst>
          </p:nvPr>
        </p:nvGraphicFramePr>
        <p:xfrm>
          <a:off x="692727" y="969818"/>
          <a:ext cx="7772399" cy="5399422"/>
        </p:xfrm>
        <a:graphic>
          <a:graphicData uri="http://schemas.openxmlformats.org/drawingml/2006/table">
            <a:tbl>
              <a:tblPr firstRow="1" firstCol="1" bandRow="1"/>
              <a:tblGrid>
                <a:gridCol w="2559396">
                  <a:extLst>
                    <a:ext uri="{9D8B030D-6E8A-4147-A177-3AD203B41FA5}">
                      <a16:colId xmlns:a16="http://schemas.microsoft.com/office/drawing/2014/main" val="4218346130"/>
                    </a:ext>
                  </a:extLst>
                </a:gridCol>
                <a:gridCol w="2625344">
                  <a:extLst>
                    <a:ext uri="{9D8B030D-6E8A-4147-A177-3AD203B41FA5}">
                      <a16:colId xmlns:a16="http://schemas.microsoft.com/office/drawing/2014/main" val="2134369869"/>
                    </a:ext>
                  </a:extLst>
                </a:gridCol>
                <a:gridCol w="2587659">
                  <a:extLst>
                    <a:ext uri="{9D8B030D-6E8A-4147-A177-3AD203B41FA5}">
                      <a16:colId xmlns:a16="http://schemas.microsoft.com/office/drawing/2014/main" val="3198461460"/>
                    </a:ext>
                  </a:extLst>
                </a:gridCol>
              </a:tblGrid>
              <a:tr h="644542">
                <a:tc>
                  <a:txBody>
                    <a:bodyPr/>
                    <a:lstStyle/>
                    <a:p>
                      <a:pPr marL="0" marR="0">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Development and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Quality plane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Dissemination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240983"/>
                  </a:ext>
                </a:extLst>
              </a:tr>
              <a:tr h="4511802">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Training of pre-trained staff members.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Training of students using the lab.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Choose one of the staff to follow the idea that was included in the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communicate with the partners in terms of deliverable quality.</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design quality standards in compliance with the European guidelines for higher education.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Using laboratory by student and academia – industry for giving a lecture.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organize the web portal and the definition of the model of associated of the </a:t>
                      </a:r>
                      <a:r>
                        <a:rPr lang="en-US" sz="1600" dirty="0" err="1">
                          <a:effectLst/>
                          <a:latin typeface="Times New Roman" panose="02020603050405020304" pitchFamily="18" charset="0"/>
                          <a:ea typeface="Calibri" panose="020F0502020204030204" pitchFamily="34" charset="0"/>
                          <a:cs typeface="Arial" panose="020B0604020202020204" pitchFamily="34" charset="0"/>
                        </a:rPr>
                        <a:t>FoodQA</a:t>
                      </a: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en-US" sz="1600" dirty="0" err="1">
                          <a:effectLst/>
                          <a:latin typeface="Times New Roman" panose="02020603050405020304" pitchFamily="18" charset="0"/>
                          <a:ea typeface="Calibri" panose="020F0502020204030204" pitchFamily="34" charset="0"/>
                          <a:cs typeface="Arial" panose="020B0604020202020204" pitchFamily="34" charset="0"/>
                        </a:rPr>
                        <a:t>centres</a:t>
                      </a:r>
                      <a:r>
                        <a:rPr lang="en-US" sz="1600" dirty="0">
                          <a:effectLst/>
                          <a:latin typeface="Times New Roman" panose="02020603050405020304" pitchFamily="18" charset="0"/>
                          <a:ea typeface="Calibri" panose="020F0502020204030204" pitchFamily="34" charset="0"/>
                          <a:cs typeface="Arial" panose="020B0604020202020204" pitchFamily="34" charset="0"/>
                        </a:rPr>
                        <a:t> and </a:t>
                      </a:r>
                      <a:r>
                        <a:rPr lang="en-US" sz="1600" b="1" dirty="0">
                          <a:effectLst/>
                          <a:latin typeface="Times New Roman" panose="02020603050405020304" pitchFamily="18" charset="0"/>
                          <a:ea typeface="Calibri" panose="020F0502020204030204" pitchFamily="34" charset="0"/>
                          <a:cs typeface="Arial" panose="020B0604020202020204" pitchFamily="34" charset="0"/>
                        </a:rPr>
                        <a:t>follow up 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Invitations to the representatives for the academia-industry council.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Using the references which translated as reference for student research.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896428"/>
                  </a:ext>
                </a:extLst>
              </a:tr>
            </a:tbl>
          </a:graphicData>
        </a:graphic>
      </p:graphicFrame>
    </p:spTree>
    <p:extLst>
      <p:ext uri="{BB962C8B-B14F-4D97-AF65-F5344CB8AC3E}">
        <p14:creationId xmlns:p14="http://schemas.microsoft.com/office/powerpoint/2010/main" val="621753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1244456"/>
            <a:ext cx="8229600" cy="1143000"/>
          </a:xfrm>
        </p:spPr>
        <p:txBody>
          <a:bodyPr>
            <a:normAutofit fontScale="90000"/>
          </a:bodyPr>
          <a:lstStyle/>
          <a:p>
            <a:r>
              <a:rPr lang="en-US" dirty="0"/>
              <a:t>Sustainability plan from other Universities</a:t>
            </a:r>
          </a:p>
        </p:txBody>
      </p:sp>
      <p:sp>
        <p:nvSpPr>
          <p:cNvPr id="3" name="Action Button: Information 2">
            <a:hlinkClick r:id="" action="ppaction://noaction" highlightClick="1"/>
          </p:cNvPr>
          <p:cNvSpPr/>
          <p:nvPr/>
        </p:nvSpPr>
        <p:spPr>
          <a:xfrm>
            <a:off x="2479963" y="3491346"/>
            <a:ext cx="4350327" cy="253538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07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lt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9000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z="3100"/>
              <a:t>The </a:t>
            </a:r>
            <a:r>
              <a:rPr lang="en-US" sz="3100">
                <a:solidFill>
                  <a:schemeClr val="accent2">
                    <a:lumMod val="60000"/>
                    <a:lumOff val="40000"/>
                  </a:schemeClr>
                </a:solidFill>
              </a:rPr>
              <a:t>Sustainability Factors </a:t>
            </a:r>
            <a:r>
              <a:rPr lang="en-US" sz="3100"/>
              <a:t>can be classified in two categories:</a:t>
            </a:r>
            <a:br>
              <a:rPr lang="en-US"/>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27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ZW" sz="3100" u="sng"/>
              <a:t>The </a:t>
            </a:r>
            <a:r>
              <a:rPr lang="en-ZW" sz="3100" u="sng">
                <a:solidFill>
                  <a:schemeClr val="accent2">
                    <a:lumMod val="60000"/>
                    <a:lumOff val="40000"/>
                  </a:schemeClr>
                </a:solidFill>
              </a:rPr>
              <a:t>Sustainability Factors:</a:t>
            </a:r>
            <a:endParaRPr lang="en-ZW" u="sng"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56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400"/>
              <a:t>Five sustainability factors have been identified at the </a:t>
            </a:r>
            <a:r>
              <a:rPr lang="en-US" sz="2400" u="sng">
                <a:solidFill>
                  <a:schemeClr val="tx2">
                    <a:lumMod val="75000"/>
                    <a:lumOff val="25000"/>
                  </a:schemeClr>
                </a:solidFill>
              </a:rPr>
              <a:t>Project Level </a:t>
            </a:r>
            <a:endParaRPr lang="en-US" sz="2400" u="sng" dirty="0">
              <a:solidFill>
                <a:schemeClr val="tx2">
                  <a:lumMod val="75000"/>
                  <a:lumOff val="25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309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000"/>
              <a:t>Three sustainability factors have been identified at the </a:t>
            </a:r>
            <a:r>
              <a:rPr lang="en-US" sz="2000" u="sng">
                <a:solidFill>
                  <a:schemeClr val="accent4">
                    <a:lumMod val="75000"/>
                  </a:schemeClr>
                </a:solidFill>
              </a:rPr>
              <a:t>Context Level:</a:t>
            </a:r>
            <a:endParaRPr lang="en-US" sz="2000" u="sng" dirty="0">
              <a:solidFill>
                <a:schemeClr val="accent4">
                  <a:lumMod val="75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5864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0D907F0BA18541B0B4538FE18D9047" ma:contentTypeVersion="1" ma:contentTypeDescription="Upload an image." ma:contentTypeScope="" ma:versionID="0210837bf5aed3924f4352ea440aa9e7">
  <xsd:schema xmlns:xsd="http://www.w3.org/2001/XMLSchema" xmlns:xs="http://www.w3.org/2001/XMLSchema" xmlns:p="http://schemas.microsoft.com/office/2006/metadata/properties" xmlns:ns1="http://schemas.microsoft.com/sharepoint/v3" xmlns:ns2="DA5A8833-2990-4E97-B722-A9AD63A2696E" xmlns:ns3="http://schemas.microsoft.com/sharepoint/v3/fields" targetNamespace="http://schemas.microsoft.com/office/2006/metadata/properties" ma:root="true" ma:fieldsID="8fb3d36556e5a55ffc38bf9f08c6fa4a" ns1:_="" ns2:_="" ns3:_="">
    <xsd:import namespace="http://schemas.microsoft.com/sharepoint/v3"/>
    <xsd:import namespace="DA5A8833-2990-4E97-B722-A9AD63A2696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A8833-2990-4E97-B722-A9AD63A2696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DA5A8833-2990-4E97-B722-A9AD63A2696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8777A8E3-EB8F-4D49-9F20-96B2F43C48CC}"/>
</file>

<file path=customXml/itemProps2.xml><?xml version="1.0" encoding="utf-8"?>
<ds:datastoreItem xmlns:ds="http://schemas.openxmlformats.org/officeDocument/2006/customXml" ds:itemID="{CC519F58-1D74-420A-A5B5-955FB7E90657}"/>
</file>

<file path=customXml/itemProps3.xml><?xml version="1.0" encoding="utf-8"?>
<ds:datastoreItem xmlns:ds="http://schemas.openxmlformats.org/officeDocument/2006/customXml" ds:itemID="{845702E8-666B-4F10-B1AA-FAE73CE36193}"/>
</file>

<file path=docProps/app.xml><?xml version="1.0" encoding="utf-8"?>
<Properties xmlns="http://schemas.openxmlformats.org/officeDocument/2006/extended-properties" xmlns:vt="http://schemas.openxmlformats.org/officeDocument/2006/docPropsVTypes">
  <TotalTime>194</TotalTime>
  <Words>807</Words>
  <Application>Microsoft Office PowerPoint</Application>
  <PresentationFormat>Apresentação no Ecrã (4:3)</PresentationFormat>
  <Paragraphs>73</Paragraphs>
  <Slides>52</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52</vt:i4>
      </vt:variant>
    </vt:vector>
  </HeadingPairs>
  <TitlesOfParts>
    <vt:vector size="56" baseType="lpstr">
      <vt:lpstr>Arial</vt:lpstr>
      <vt:lpstr>Calibri</vt:lpstr>
      <vt:lpstr>Times New Roman</vt:lpstr>
      <vt:lpstr>Office Theme</vt:lpstr>
      <vt:lpstr>Apresentação do PowerPoint</vt:lpstr>
      <vt:lpstr>What is Project’s Sustainability? </vt:lpstr>
      <vt:lpstr>How to define a project’s sustainability in the field of Higher Education cooperation?</vt:lpstr>
      <vt:lpstr>Sustainable Project VS Non-Sustainable </vt:lpstr>
      <vt:lpstr>A project can therefore be considered as sustainable if relevant activities are pursued and outputs are maintained or developed after the end of the EU funding (i.e. duration of new courses, up-dating of new tools).</vt:lpstr>
      <vt:lpstr>The Sustainability Factors can be classified in two categories: </vt:lpstr>
      <vt:lpstr>The Sustainability Factors:</vt:lpstr>
      <vt:lpstr>Five sustainability factors have been identified at the Project Level </vt:lpstr>
      <vt:lpstr>Three sustainability factors have been identified at the Context Level:</vt:lpstr>
      <vt:lpstr>SUSTAINABILITY – HOW?</vt:lpstr>
      <vt:lpstr>Sustainability – how? </vt:lpstr>
      <vt:lpstr>SUSTAINABILITY – HOW? </vt:lpstr>
      <vt:lpstr>Apresentação do PowerPoint</vt:lpstr>
      <vt:lpstr>SUSTAINABILITY – HOW? </vt:lpstr>
      <vt:lpstr>Sustainability How?</vt:lpstr>
      <vt:lpstr>SUSTAINABILITY – HOW?</vt:lpstr>
      <vt:lpstr>SUSTAINABILITY – HOW? </vt:lpstr>
      <vt:lpstr>How FoodQA partners can ensure sustainability of the project ?</vt:lpstr>
      <vt:lpstr>What is Sustainability Planning?</vt:lpstr>
      <vt:lpstr>Why is Planning for Sustainability Important?</vt:lpstr>
      <vt:lpstr>Why Do Sustainability Planning?</vt:lpstr>
      <vt:lpstr>Sustainability Plan:  A written plan that describes the initiative’s priorities &amp; action steps  </vt:lpstr>
      <vt:lpstr>Planning for Sustainability: Key Questions</vt:lpstr>
      <vt:lpstr>Ensuring Sustainability for FoodQA project.</vt:lpstr>
      <vt:lpstr>Ensuring Sustainability for Food QA project through the following elements:</vt:lpstr>
      <vt:lpstr>Apresentação do PowerPoint</vt:lpstr>
      <vt:lpstr>Apresentação do PowerPoint</vt:lpstr>
      <vt:lpstr>Apresentação do PowerPoint</vt:lpstr>
      <vt:lpstr>Apresentação do PowerPoint</vt:lpstr>
      <vt:lpstr>Apresentação do PowerPoint</vt:lpstr>
      <vt:lpstr>Apresentação do PowerPoint</vt:lpstr>
      <vt:lpstr>How elements  from 1-5 can ensure project’s sustainability? </vt:lpstr>
      <vt:lpstr>Apresentação do PowerPoint</vt:lpstr>
      <vt:lpstr>Apresentação do PowerPoint</vt:lpstr>
      <vt:lpstr>Apresentação do PowerPoint</vt:lpstr>
      <vt:lpstr>Apresentação do PowerPoint</vt:lpstr>
      <vt:lpstr>Apresentação do PowerPoint</vt:lpstr>
      <vt:lpstr>How elements  from 6-10 can ensure project’s sustainability? </vt:lpstr>
      <vt:lpstr>Development of sustainable plane implement by:</vt:lpstr>
      <vt:lpstr>Just Sustainability Plan</vt:lpstr>
      <vt:lpstr>1- Selected staff and students will receive comprehensive and specialized training on food quality and safety topics under the supervision of our  European parties. They will be responsible for transferring the acquired skills and knowledge to students, staff and faculty members at JUST and to local community representing food industry professionals from various food companies.  </vt:lpstr>
      <vt:lpstr>Apresentação do PowerPoint</vt:lpstr>
      <vt:lpstr>Apresentação do PowerPoint</vt:lpstr>
      <vt:lpstr>Apresentação do PowerPoint</vt:lpstr>
      <vt:lpstr>B. Institutional support and infrastructure </vt:lpstr>
      <vt:lpstr>C. Financial resources and financial sustainability   Financial resources for specialized consultations and other R&amp;D activities will be secured from various sources inside and outside the university. Those may include but not limited to: deanship of scientific research, higher council of science and technology, scientific research fund at the Mistry of higher education and scientific research as well as many other funding agency.  </vt:lpstr>
      <vt:lpstr>Jerash University- Sustainability plan </vt:lpstr>
      <vt:lpstr>Apresentação do PowerPoint</vt:lpstr>
      <vt:lpstr>JU Sustainability Plan recognizes that creating a sustainable campus strengthens our core research and teaching mission, and it acknowledges that the challenges before us are complex and interconnected, demanding an ever-developing approach to sustainability.</vt:lpstr>
      <vt:lpstr>Apresentação do PowerPoint</vt:lpstr>
      <vt:lpstr>Sustainability plan from other Universities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keywords/>
  <dc:description/>
  <cp:lastModifiedBy>Utilizador</cp:lastModifiedBy>
  <cp:revision>16</cp:revision>
  <dcterms:created xsi:type="dcterms:W3CDTF">2017-09-11T09:10:03Z</dcterms:created>
  <dcterms:modified xsi:type="dcterms:W3CDTF">2018-01-22T15:20:09Z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0x0101009148F5A04DDD49CBA7127AADA5FB792B00AADE34325A8B49CDA8BB4DB53328F21400C30D907F0BA18541B0B4538FE18D9047</vt:lpwstr>
  </property>
</Properties>
</file>